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14"/>
  </p:notesMasterIdLst>
  <p:sldIdLst>
    <p:sldId id="279" r:id="rId3"/>
    <p:sldId id="446" r:id="rId4"/>
    <p:sldId id="256" r:id="rId5"/>
    <p:sldId id="447" r:id="rId6"/>
    <p:sldId id="319" r:id="rId7"/>
    <p:sldId id="320" r:id="rId8"/>
    <p:sldId id="450" r:id="rId9"/>
    <p:sldId id="451" r:id="rId10"/>
    <p:sldId id="452" r:id="rId11"/>
    <p:sldId id="448" r:id="rId12"/>
    <p:sldId id="445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CC00"/>
    <a:srgbClr val="FF66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9" autoAdjust="0"/>
    <p:restoredTop sz="94660"/>
  </p:normalViewPr>
  <p:slideViewPr>
    <p:cSldViewPr>
      <p:cViewPr varScale="1">
        <p:scale>
          <a:sx n="81" d="100"/>
          <a:sy n="81" d="100"/>
        </p:scale>
        <p:origin x="139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307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53CB3-F3E1-4CC6-AEA7-7F4C4D3012CC}" type="datetimeFigureOut">
              <a:rPr lang="zh-CN" altLang="en-US" smtClean="0"/>
              <a:pPr/>
              <a:t>2024/3/12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BC2AA-600E-493A-9AF6-B1687835E5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190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BC2AA-600E-493A-9AF6-B1687835E540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0271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BC2AA-600E-493A-9AF6-B1687835E540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581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BC2AA-600E-493A-9AF6-B1687835E540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8558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BC2AA-600E-493A-9AF6-B1687835E54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15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BC2AA-600E-493A-9AF6-B1687835E54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8607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BC2AA-600E-493A-9AF6-B1687835E54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217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BC2AA-600E-493A-9AF6-B1687835E54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2820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BC2AA-600E-493A-9AF6-B1687835E540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50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BC2AA-600E-493A-9AF6-B1687835E540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514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BC2AA-600E-493A-9AF6-B1687835E54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0875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A88E-B2B4-4C9E-83C7-9DF32462D60E}" type="datetime1">
              <a:rPr lang="zh-CN" altLang="en-US" smtClean="0"/>
              <a:pPr/>
              <a:t>2024/3/12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B212-7DC4-4671-9058-D9031EE68E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7869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5EA8-5E0B-48C5-B3DE-54874DAE72D2}" type="datetime1">
              <a:rPr lang="zh-CN" altLang="en-US" smtClean="0"/>
              <a:pPr/>
              <a:t>2024/3/12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B212-7DC4-4671-9058-D9031EE68E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6180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1FB28-F8DA-4CD5-BBAE-E500180114AA}" type="datetime1">
              <a:rPr lang="zh-CN" altLang="en-US" smtClean="0"/>
              <a:pPr/>
              <a:t>2024/3/12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B212-7DC4-4671-9058-D9031EE68E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8581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A88E-B2B4-4C9E-83C7-9DF32462D60E}" type="datetime1">
              <a:rPr lang="zh-CN" altLang="en-US" smtClean="0"/>
              <a:pPr/>
              <a:t>2024/3/12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B212-7DC4-4671-9058-D9031EE68E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42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214A2-EB53-4253-B830-E6757C00A548}" type="datetime1">
              <a:rPr lang="zh-CN" altLang="en-US" smtClean="0"/>
              <a:pPr/>
              <a:t>2024/3/12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B212-7DC4-4671-9058-D9031EE68E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2087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9656-826E-4344-AE9F-895E39D8AC3E}" type="datetime1">
              <a:rPr lang="zh-CN" altLang="en-US" smtClean="0"/>
              <a:pPr/>
              <a:t>2024/3/12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B212-7DC4-4671-9058-D9031EE68E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5642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8011-41BA-466B-8612-808B8000A476}" type="datetime1">
              <a:rPr lang="zh-CN" altLang="en-US" smtClean="0"/>
              <a:pPr/>
              <a:t>2024/3/12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B212-7DC4-4671-9058-D9031EE68E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2281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B5E5-EE09-49DE-BD6E-D2EC49F91B80}" type="datetime1">
              <a:rPr lang="zh-CN" altLang="en-US" smtClean="0"/>
              <a:pPr/>
              <a:t>2024/3/12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B212-7DC4-4671-9058-D9031EE68E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0592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B013-344A-4761-BD47-DDB1722484A1}" type="datetime1">
              <a:rPr lang="zh-CN" altLang="en-US" smtClean="0"/>
              <a:pPr/>
              <a:t>2024/3/12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B212-7DC4-4671-9058-D9031EE68E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90978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EB48-FB85-4A15-9268-0416C00E726E}" type="datetime1">
              <a:rPr lang="zh-CN" altLang="en-US" smtClean="0"/>
              <a:pPr/>
              <a:t>2024/3/12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B212-7DC4-4671-9058-D9031EE68EC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1" y="2996952"/>
            <a:ext cx="12191999" cy="45719"/>
          </a:xfrm>
          <a:prstGeom prst="rect">
            <a:avLst/>
          </a:prstGeom>
          <a:solidFill>
            <a:srgbClr val="003B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5" name="Picture 2" descr="C:\Users\Administrator\Desktop\第二次产品照片\无背景图\公司LOGO.png">
            <a:extLst>
              <a:ext uri="{FF2B5EF4-FFF2-40B4-BE49-F238E27FC236}">
                <a16:creationId xmlns:a16="http://schemas.microsoft.com/office/drawing/2014/main" id="{074DE3B9-79AE-9205-A0E0-53E0A4D1F3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 t="42058" b="44195"/>
          <a:stretch>
            <a:fillRect/>
          </a:stretch>
        </p:blipFill>
        <p:spPr bwMode="auto">
          <a:xfrm>
            <a:off x="0" y="276678"/>
            <a:ext cx="2422524" cy="333037"/>
          </a:xfrm>
          <a:prstGeom prst="rect">
            <a:avLst/>
          </a:prstGeom>
          <a:noFill/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0C68614-5A55-0A23-E254-48EC217C0208}"/>
              </a:ext>
            </a:extLst>
          </p:cNvPr>
          <p:cNvSpPr/>
          <p:nvPr userDrawn="1"/>
        </p:nvSpPr>
        <p:spPr>
          <a:xfrm flipV="1">
            <a:off x="5462192" y="2927563"/>
            <a:ext cx="6729808" cy="46800"/>
          </a:xfrm>
          <a:prstGeom prst="rect">
            <a:avLst/>
          </a:prstGeom>
          <a:solidFill>
            <a:srgbClr val="003B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885A787-1BB9-966C-5FCC-FE8FF5586067}"/>
              </a:ext>
            </a:extLst>
          </p:cNvPr>
          <p:cNvSpPr/>
          <p:nvPr userDrawn="1"/>
        </p:nvSpPr>
        <p:spPr>
          <a:xfrm>
            <a:off x="5735960" y="2858174"/>
            <a:ext cx="6456040" cy="46800"/>
          </a:xfrm>
          <a:prstGeom prst="rect">
            <a:avLst/>
          </a:prstGeom>
          <a:solidFill>
            <a:srgbClr val="003B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2507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335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214A2-EB53-4253-B830-E6757C00A548}" type="datetime1">
              <a:rPr lang="zh-CN" altLang="en-US" smtClean="0"/>
              <a:pPr/>
              <a:t>2024/3/12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B212-7DC4-4671-9058-D9031EE68E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1056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>
            <a:spLocks noChangeArrowheads="1"/>
          </p:cNvSpPr>
          <p:nvPr userDrawn="1"/>
        </p:nvSpPr>
        <p:spPr bwMode="auto">
          <a:xfrm>
            <a:off x="9457101" y="3443100"/>
            <a:ext cx="2495551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defPPr>
              <a:defRPr lang="zh-CN"/>
            </a:defPPr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latinLnBrk="1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latinLnBrk="1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latinLnBrk="1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latinLnBrk="1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endParaRPr lang="zh-CN" altLang="zh-CN" sz="24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698910"/>
            <a:ext cx="12191999" cy="45719"/>
          </a:xfrm>
          <a:prstGeom prst="rect">
            <a:avLst/>
          </a:prstGeom>
          <a:solidFill>
            <a:srgbClr val="003B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 userDrawn="1"/>
        </p:nvSpPr>
        <p:spPr>
          <a:xfrm>
            <a:off x="0" y="6715148"/>
            <a:ext cx="12191999" cy="142852"/>
          </a:xfrm>
          <a:prstGeom prst="rect">
            <a:avLst/>
          </a:prstGeom>
          <a:solidFill>
            <a:srgbClr val="003B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2" name="Picture 2" descr="C:\Users\Administrator\Desktop\第二次产品照片\无背景图\公司LOGO.png">
            <a:extLst>
              <a:ext uri="{FF2B5EF4-FFF2-40B4-BE49-F238E27FC236}">
                <a16:creationId xmlns:a16="http://schemas.microsoft.com/office/drawing/2014/main" id="{5E4EC562-AC1C-CF79-5292-058274294C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 t="42058" b="44195"/>
          <a:stretch>
            <a:fillRect/>
          </a:stretch>
        </p:blipFill>
        <p:spPr bwMode="auto">
          <a:xfrm>
            <a:off x="0" y="276678"/>
            <a:ext cx="2422524" cy="3330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49485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EB48-FB85-4A15-9268-0416C00E726E}" type="datetime1">
              <a:rPr lang="zh-CN" altLang="en-US" smtClean="0"/>
              <a:pPr/>
              <a:t>2024/3/12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B212-7DC4-4671-9058-D9031EE68EC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TextBox 8"/>
          <p:cNvSpPr>
            <a:spLocks noChangeArrowheads="1"/>
          </p:cNvSpPr>
          <p:nvPr userDrawn="1"/>
        </p:nvSpPr>
        <p:spPr bwMode="auto">
          <a:xfrm>
            <a:off x="9457101" y="3443100"/>
            <a:ext cx="2495551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defPPr>
              <a:defRPr lang="zh-CN"/>
            </a:defPPr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latinLnBrk="1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latinLnBrk="1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latinLnBrk="1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latinLnBrk="1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endParaRPr lang="zh-CN" altLang="zh-CN" sz="24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266984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9AA09-096A-4472-BAD1-98CFFECBC201}" type="datetime1">
              <a:rPr lang="zh-CN" altLang="en-US" smtClean="0"/>
              <a:pPr/>
              <a:t>2024/3/12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B212-7DC4-4671-9058-D9031EE68E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05184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D16E6-B712-4205-BBDA-A65119935633}" type="datetime1">
              <a:rPr lang="zh-CN" altLang="en-US" smtClean="0"/>
              <a:pPr/>
              <a:t>2024/3/12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B212-7DC4-4671-9058-D9031EE68E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4004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5EA8-5E0B-48C5-B3DE-54874DAE72D2}" type="datetime1">
              <a:rPr lang="zh-CN" altLang="en-US" smtClean="0"/>
              <a:pPr/>
              <a:t>2024/3/12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B212-7DC4-4671-9058-D9031EE68E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012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1FB28-F8DA-4CD5-BBAE-E500180114AA}" type="datetime1">
              <a:rPr lang="zh-CN" altLang="en-US" smtClean="0"/>
              <a:pPr/>
              <a:t>2024/3/12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B212-7DC4-4671-9058-D9031EE68E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442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2752725"/>
            <a:ext cx="121920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5197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9656-826E-4344-AE9F-895E39D8AC3E}" type="datetime1">
              <a:rPr lang="zh-CN" altLang="en-US" smtClean="0"/>
              <a:pPr/>
              <a:t>2024/3/12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B212-7DC4-4671-9058-D9031EE68E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3468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8011-41BA-466B-8612-808B8000A476}" type="datetime1">
              <a:rPr lang="zh-CN" altLang="en-US" smtClean="0"/>
              <a:pPr/>
              <a:t>2024/3/12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B212-7DC4-4671-9058-D9031EE68E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2868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B5E5-EE09-49DE-BD6E-D2EC49F91B80}" type="datetime1">
              <a:rPr lang="zh-CN" altLang="en-US" smtClean="0"/>
              <a:pPr/>
              <a:t>2024/3/12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B212-7DC4-4671-9058-D9031EE68E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7731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B013-344A-4761-BD47-DDB1722484A1}" type="datetime1">
              <a:rPr lang="zh-CN" altLang="en-US" smtClean="0"/>
              <a:pPr/>
              <a:t>2024/3/12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B212-7DC4-4671-9058-D9031EE68E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356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EB48-FB85-4A15-9268-0416C00E726E}" type="datetime1">
              <a:rPr lang="zh-CN" altLang="en-US" smtClean="0"/>
              <a:pPr/>
              <a:t>2024/3/12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B212-7DC4-4671-9058-D9031EE68E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8037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9AA09-096A-4472-BAD1-98CFFECBC201}" type="datetime1">
              <a:rPr lang="zh-CN" altLang="en-US" smtClean="0"/>
              <a:pPr/>
              <a:t>2024/3/12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B212-7DC4-4671-9058-D9031EE68E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1370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D16E6-B712-4205-BBDA-A65119935633}" type="datetime1">
              <a:rPr lang="zh-CN" altLang="en-US" smtClean="0"/>
              <a:pPr/>
              <a:t>2024/3/12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B212-7DC4-4671-9058-D9031EE68E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2453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C656B-1817-4020-9A94-F361C7396935}" type="datetime1">
              <a:rPr lang="zh-CN" altLang="en-US" smtClean="0"/>
              <a:pPr/>
              <a:t>2024/3/12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0B212-7DC4-4671-9058-D9031EE68E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83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0A6C656B-1817-4020-9A94-F361C7396935}" type="datetime1">
              <a:rPr lang="zh-CN" altLang="en-US" smtClean="0"/>
              <a:pPr/>
              <a:t>2024/3/12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B9F0B212-7DC4-4671-9058-D9031EE68EC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9868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27" r:id="rId8"/>
    <p:sldLayoutId id="2147483720" r:id="rId9"/>
    <p:sldLayoutId id="2147483721" r:id="rId10"/>
    <p:sldLayoutId id="2147483716" r:id="rId11"/>
    <p:sldLayoutId id="2147483717" r:id="rId12"/>
    <p:sldLayoutId id="2147483718" r:id="rId13"/>
    <p:sldLayoutId id="2147483719" r:id="rId14"/>
    <p:sldLayoutId id="2147483728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副标题 2"/>
          <p:cNvSpPr txBox="1">
            <a:spLocks/>
          </p:cNvSpPr>
          <p:nvPr/>
        </p:nvSpPr>
        <p:spPr>
          <a:xfrm>
            <a:off x="191344" y="2636911"/>
            <a:ext cx="5256584" cy="216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>
                <a:solidFill>
                  <a:schemeClr val="bg1"/>
                </a:solidFill>
                <a:latin typeface="+mn-ea"/>
              </a:rPr>
              <a:t>武汉博汇油田工程服务有限公司</a:t>
            </a:r>
            <a:endParaRPr lang="en-US" altLang="zh-CN" sz="2000" b="1" dirty="0">
              <a:solidFill>
                <a:schemeClr val="bg1"/>
              </a:solidFill>
              <a:latin typeface="+mn-ea"/>
            </a:endParaRPr>
          </a:p>
          <a:p>
            <a:r>
              <a:rPr lang="zh-CN" altLang="en-US" sz="2800" i="1" dirty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湖北赛利恩特石油科技有限公司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0E61448-355C-4F3F-A8E4-BC52CF0D2008}"/>
              </a:ext>
            </a:extLst>
          </p:cNvPr>
          <p:cNvSpPr txBox="1">
            <a:spLocks/>
          </p:cNvSpPr>
          <p:nvPr/>
        </p:nvSpPr>
        <p:spPr>
          <a:xfrm>
            <a:off x="6672064" y="2272579"/>
            <a:ext cx="4536504" cy="7286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200" b="1" i="1" dirty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>大通径法兰旋塞阀</a:t>
            </a:r>
          </a:p>
        </p:txBody>
      </p:sp>
    </p:spTree>
    <p:extLst>
      <p:ext uri="{BB962C8B-B14F-4D97-AF65-F5344CB8AC3E}">
        <p14:creationId xmlns:p14="http://schemas.microsoft.com/office/powerpoint/2010/main" val="3159556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C9D7F14-17D2-0374-0D0A-B26256A0FB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6" t="13492" r="3932" b="9197"/>
          <a:stretch/>
        </p:blipFill>
        <p:spPr>
          <a:xfrm>
            <a:off x="2687113" y="836712"/>
            <a:ext cx="7980887" cy="4320480"/>
          </a:xfrm>
          <a:prstGeom prst="rect">
            <a:avLst/>
          </a:prstGeom>
        </p:spPr>
      </p:pic>
      <p:sp>
        <p:nvSpPr>
          <p:cNvPr id="9" name="灯片编号占位符 8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altLang="zh-CN" dirty="0"/>
              <a:t>12</a:t>
            </a:r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E06EF9A7-A484-B335-ADD3-AEADD171C94D}"/>
              </a:ext>
            </a:extLst>
          </p:cNvPr>
          <p:cNvSpPr txBox="1">
            <a:spLocks/>
          </p:cNvSpPr>
          <p:nvPr/>
        </p:nvSpPr>
        <p:spPr>
          <a:xfrm>
            <a:off x="261120" y="4885563"/>
            <a:ext cx="11307488" cy="18002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zh-CN" altLang="en-US" sz="2400" b="1" dirty="0">
                <a:solidFill>
                  <a:srgbClr val="00206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技术特点：</a:t>
            </a:r>
            <a:endParaRPr lang="en-US" altLang="zh-CN" sz="2400" b="1" dirty="0">
              <a:solidFill>
                <a:srgbClr val="002060"/>
              </a:solidFill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b="1" dirty="0">
                <a:solidFill>
                  <a:srgbClr val="002060"/>
                </a:solidFill>
                <a:latin typeface="+mn-ea"/>
                <a:ea typeface="+mn-ea"/>
                <a:cs typeface="Times New Roman" panose="02020603050405020304" pitchFamily="18" charset="0"/>
              </a:rPr>
              <a:t>5.</a:t>
            </a:r>
            <a:r>
              <a:rPr lang="zh-CN" altLang="zh-CN" sz="2400" b="1" dirty="0">
                <a:solidFill>
                  <a:srgbClr val="00206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该旋塞阀可配套专用撬装机，通过</a:t>
            </a:r>
            <a:r>
              <a:rPr lang="zh-CN" altLang="en-US" sz="2400" b="1" dirty="0">
                <a:solidFill>
                  <a:srgbClr val="00206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电</a:t>
            </a:r>
            <a:r>
              <a:rPr lang="zh-CN" altLang="zh-CN" sz="2400" b="1" dirty="0">
                <a:solidFill>
                  <a:srgbClr val="00206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信号远程控制</a:t>
            </a:r>
            <a:r>
              <a:rPr lang="zh-CN" altLang="en-US" sz="2400" b="1" dirty="0">
                <a:solidFill>
                  <a:srgbClr val="00206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注脂机自动</a:t>
            </a:r>
            <a:r>
              <a:rPr lang="zh-CN" altLang="zh-CN" sz="2400" b="1" dirty="0">
                <a:solidFill>
                  <a:srgbClr val="00206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注脂，大幅度降低人员劳动成本。</a:t>
            </a:r>
            <a:endParaRPr lang="en-US" altLang="zh-CN" sz="2400" b="1" dirty="0">
              <a:solidFill>
                <a:srgbClr val="002060"/>
              </a:solidFill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210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212437" y="2765626"/>
            <a:ext cx="3407814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i="1" dirty="0">
                <a:solidFill>
                  <a:srgbClr val="002060"/>
                </a:solidFill>
                <a:sym typeface="+mn-ea"/>
              </a:rPr>
              <a:t>一切为了用户满意！</a:t>
            </a:r>
            <a:endParaRPr lang="en-US" altLang="zh-CN" sz="2800" i="1" dirty="0">
              <a:solidFill>
                <a:srgbClr val="002060"/>
              </a:solidFill>
              <a:sym typeface="+mn-ea"/>
            </a:endParaRPr>
          </a:p>
        </p:txBody>
      </p:sp>
      <p:sp>
        <p:nvSpPr>
          <p:cNvPr id="6" name="TextBox 20"/>
          <p:cNvSpPr txBox="1"/>
          <p:nvPr/>
        </p:nvSpPr>
        <p:spPr>
          <a:xfrm>
            <a:off x="8276763" y="5374783"/>
            <a:ext cx="4024294" cy="148321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dirty="0">
                <a:solidFill>
                  <a:srgbClr val="002060"/>
                </a:solidFill>
                <a:latin typeface="+mn-ea"/>
              </a:rPr>
              <a:t>联系我们：</a:t>
            </a:r>
          </a:p>
          <a:p>
            <a:pPr>
              <a:lnSpc>
                <a:spcPct val="150000"/>
              </a:lnSpc>
            </a:pPr>
            <a:r>
              <a:rPr lang="zh-CN" altLang="zh-CN" sz="1400" dirty="0">
                <a:solidFill>
                  <a:srgbClr val="002060"/>
                </a:solidFill>
                <a:latin typeface="+mn-ea"/>
              </a:rPr>
              <a:t>地址：湖北省</a:t>
            </a:r>
            <a:r>
              <a:rPr lang="zh-CN" altLang="en-US" sz="1400" dirty="0">
                <a:solidFill>
                  <a:srgbClr val="002060"/>
                </a:solidFill>
                <a:latin typeface="+mn-ea"/>
              </a:rPr>
              <a:t>荆州市沙市区深圳大道</a:t>
            </a:r>
            <a:r>
              <a:rPr lang="en-US" altLang="zh-CN" sz="1400" dirty="0">
                <a:solidFill>
                  <a:srgbClr val="002060"/>
                </a:solidFill>
                <a:latin typeface="+mn-ea"/>
              </a:rPr>
              <a:t>269</a:t>
            </a:r>
            <a:r>
              <a:rPr lang="zh-CN" altLang="en-US" sz="1400" dirty="0">
                <a:solidFill>
                  <a:srgbClr val="002060"/>
                </a:solidFill>
                <a:latin typeface="+mn-ea"/>
              </a:rPr>
              <a:t>号</a:t>
            </a:r>
            <a:endParaRPr lang="zh-CN" altLang="zh-CN" sz="1400" dirty="0">
              <a:solidFill>
                <a:srgbClr val="002060"/>
              </a:solidFill>
              <a:latin typeface="+mn-ea"/>
            </a:endParaRPr>
          </a:p>
          <a:p>
            <a:pPr marL="0" marR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400" dirty="0">
                <a:solidFill>
                  <a:srgbClr val="002060"/>
                </a:solidFill>
                <a:latin typeface="+mn-ea"/>
              </a:rPr>
              <a:t>电话：</a:t>
            </a:r>
            <a:r>
              <a:rPr lang="en-US" altLang="zh-CN" sz="1400" dirty="0">
                <a:solidFill>
                  <a:srgbClr val="002060"/>
                </a:solidFill>
                <a:latin typeface="+mn-ea"/>
              </a:rPr>
              <a:t>0716-8011115</a:t>
            </a:r>
          </a:p>
          <a:p>
            <a:pPr>
              <a:lnSpc>
                <a:spcPct val="150000"/>
              </a:lnSpc>
            </a:pPr>
            <a:r>
              <a:rPr lang="zh-CN" altLang="zh-CN" sz="1400" dirty="0">
                <a:solidFill>
                  <a:srgbClr val="002060"/>
                </a:solidFill>
                <a:latin typeface="+mn-ea"/>
              </a:rPr>
              <a:t>网址：</a:t>
            </a:r>
            <a:r>
              <a:rPr lang="en-US" altLang="zh-CN" sz="1400" dirty="0">
                <a:solidFill>
                  <a:srgbClr val="002060"/>
                </a:solidFill>
                <a:latin typeface="+mn-ea"/>
              </a:rPr>
              <a:t>http://sletpetro.com 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pic>
        <p:nvPicPr>
          <p:cNvPr id="10" name="Picture 2" descr="C:\Users\Administrator\Desktop\第二次产品照片\无背景图\公司LOGO.png"/>
          <p:cNvPicPr>
            <a:picLocks noChangeAspect="1" noChangeArrowheads="1"/>
          </p:cNvPicPr>
          <p:nvPr/>
        </p:nvPicPr>
        <p:blipFill>
          <a:blip r:embed="rId2" cstate="print"/>
          <a:srcRect t="42058" b="44195"/>
          <a:stretch>
            <a:fillRect/>
          </a:stretch>
        </p:blipFill>
        <p:spPr bwMode="auto">
          <a:xfrm>
            <a:off x="3390900" y="2991303"/>
            <a:ext cx="2422524" cy="33303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9D6EF3E2-50C6-4EDD-B5CA-A938F86CF64B}"/>
              </a:ext>
            </a:extLst>
          </p:cNvPr>
          <p:cNvSpPr txBox="1"/>
          <p:nvPr/>
        </p:nvSpPr>
        <p:spPr>
          <a:xfrm>
            <a:off x="192853" y="5650686"/>
            <a:ext cx="4679161" cy="93140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赛利恩特与绿色能源携手共进</a:t>
            </a:r>
            <a:endParaRPr lang="en-US" altLang="zh-CN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Come where energy can reach Sletpetro is here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8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altLang="zh-CN" dirty="0"/>
              <a:t>1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48D2DC1-0C59-C625-03DE-E9D92DC91B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13" r="5179"/>
          <a:stretch/>
        </p:blipFill>
        <p:spPr>
          <a:xfrm>
            <a:off x="551384" y="888804"/>
            <a:ext cx="4938897" cy="5502117"/>
          </a:xfrm>
          <a:prstGeom prst="rect">
            <a:avLst/>
          </a:prstGeom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D7F608D6-F73C-EA79-319D-733E7E844764}"/>
              </a:ext>
            </a:extLst>
          </p:cNvPr>
          <p:cNvSpPr txBox="1">
            <a:spLocks/>
          </p:cNvSpPr>
          <p:nvPr/>
        </p:nvSpPr>
        <p:spPr>
          <a:xfrm>
            <a:off x="5159896" y="888804"/>
            <a:ext cx="6134632" cy="76807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solidFill>
                  <a:srgbClr val="002060"/>
                </a:solidFill>
                <a:latin typeface="+mj-ea"/>
              </a:rPr>
              <a:t>7</a:t>
            </a:r>
            <a:r>
              <a:rPr lang="zh-CN" altLang="en-US" sz="3200" b="1" dirty="0">
                <a:solidFill>
                  <a:srgbClr val="002060"/>
                </a:solidFill>
                <a:latin typeface="+mj-ea"/>
              </a:rPr>
              <a:t> </a:t>
            </a:r>
            <a:r>
              <a:rPr lang="en-US" altLang="zh-CN" sz="3200" b="1" dirty="0">
                <a:solidFill>
                  <a:srgbClr val="002060"/>
                </a:solidFill>
                <a:latin typeface="+mj-ea"/>
              </a:rPr>
              <a:t>1/16-20000psi</a:t>
            </a:r>
            <a:r>
              <a:rPr lang="zh-CN" altLang="en-US" sz="3200" b="1" dirty="0">
                <a:solidFill>
                  <a:srgbClr val="002060"/>
                </a:solidFill>
                <a:latin typeface="+mj-ea"/>
              </a:rPr>
              <a:t>大通径旋塞阀</a:t>
            </a:r>
            <a:endParaRPr lang="en-US" altLang="zh-CN" sz="3200" b="1" dirty="0">
              <a:solidFill>
                <a:srgbClr val="002060"/>
              </a:solidFill>
              <a:latin typeface="+mj-ea"/>
            </a:endParaRP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08F942B4-BE1B-2502-0A51-C115D4A430D8}"/>
              </a:ext>
            </a:extLst>
          </p:cNvPr>
          <p:cNvSpPr txBox="1">
            <a:spLocks/>
          </p:cNvSpPr>
          <p:nvPr/>
        </p:nvSpPr>
        <p:spPr>
          <a:xfrm>
            <a:off x="5490281" y="1632582"/>
            <a:ext cx="6491640" cy="463562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zh-CN" altLang="zh-CN" sz="1800" b="1" kern="100" dirty="0">
                <a:solidFill>
                  <a:srgbClr val="00206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技术参数：</a:t>
            </a:r>
            <a:endParaRPr lang="zh-CN" altLang="zh-CN" sz="1800" kern="100" dirty="0">
              <a:solidFill>
                <a:srgbClr val="00206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1800" kern="100" dirty="0">
                <a:solidFill>
                  <a:srgbClr val="00206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公称通径：</a:t>
            </a:r>
            <a:r>
              <a:rPr lang="en-US" altLang="zh-CN" sz="1800" kern="100" dirty="0">
                <a:solidFill>
                  <a:srgbClr val="00206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180mm</a:t>
            </a:r>
            <a:endParaRPr lang="zh-CN" altLang="zh-CN" sz="1800" kern="100" dirty="0">
              <a:solidFill>
                <a:srgbClr val="00206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1800" kern="100" dirty="0">
                <a:solidFill>
                  <a:srgbClr val="00206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额定工作压力：</a:t>
            </a:r>
            <a:r>
              <a:rPr lang="en-US" altLang="zh-CN" sz="1800" kern="100" dirty="0">
                <a:solidFill>
                  <a:srgbClr val="00206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20000psi</a:t>
            </a:r>
            <a:endParaRPr lang="zh-CN" altLang="zh-CN" sz="1800" kern="100" dirty="0">
              <a:solidFill>
                <a:srgbClr val="00206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1800" kern="100" dirty="0">
                <a:solidFill>
                  <a:srgbClr val="00206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额定温度：</a:t>
            </a:r>
            <a:r>
              <a:rPr lang="en-US" altLang="zh-CN" sz="1800" kern="100" dirty="0">
                <a:solidFill>
                  <a:srgbClr val="00206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-29℃</a:t>
            </a:r>
            <a:r>
              <a:rPr lang="zh-CN" altLang="zh-CN" sz="1800" kern="100" dirty="0">
                <a:solidFill>
                  <a:srgbClr val="00206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～</a:t>
            </a:r>
            <a:r>
              <a:rPr lang="en-US" altLang="zh-CN" sz="1800" kern="100" dirty="0">
                <a:solidFill>
                  <a:srgbClr val="00206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121℃</a:t>
            </a:r>
            <a:r>
              <a:rPr lang="zh-CN" altLang="zh-CN" sz="1800" kern="100" dirty="0">
                <a:solidFill>
                  <a:srgbClr val="00206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1800" kern="100" dirty="0">
                <a:solidFill>
                  <a:srgbClr val="00206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PU</a:t>
            </a:r>
            <a:r>
              <a:rPr lang="zh-CN" altLang="zh-CN" sz="1800" kern="100" dirty="0">
                <a:solidFill>
                  <a:srgbClr val="00206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级）</a:t>
            </a:r>
            <a:r>
              <a:rPr lang="en-US" altLang="zh-CN" sz="1800" kern="100" dirty="0">
                <a:solidFill>
                  <a:srgbClr val="00206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</a:t>
            </a:r>
            <a:endParaRPr lang="zh-CN" altLang="zh-CN" sz="1800" kern="100" dirty="0">
              <a:solidFill>
                <a:srgbClr val="00206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1800" kern="100" dirty="0">
                <a:solidFill>
                  <a:srgbClr val="00206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性能级别：</a:t>
            </a:r>
            <a:r>
              <a:rPr lang="en-US" altLang="zh-CN" sz="1800" kern="100" dirty="0">
                <a:solidFill>
                  <a:srgbClr val="00206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PR1</a:t>
            </a:r>
            <a:endParaRPr lang="zh-CN" altLang="zh-CN" sz="1800" kern="100" dirty="0">
              <a:solidFill>
                <a:srgbClr val="00206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1800" kern="100" dirty="0">
                <a:solidFill>
                  <a:srgbClr val="00206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产品规范等级：</a:t>
            </a:r>
            <a:r>
              <a:rPr lang="en-US" altLang="zh-CN" sz="1800" kern="100" dirty="0">
                <a:solidFill>
                  <a:srgbClr val="00206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PSL3</a:t>
            </a:r>
            <a:endParaRPr lang="zh-CN" altLang="zh-CN" sz="1800" kern="100" dirty="0">
              <a:solidFill>
                <a:srgbClr val="00206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1800" kern="100" dirty="0">
                <a:solidFill>
                  <a:srgbClr val="00206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接口形式：</a:t>
            </a:r>
            <a:r>
              <a:rPr lang="en-US" altLang="zh-CN" sz="1800" kern="100" dirty="0">
                <a:solidFill>
                  <a:srgbClr val="00206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7 1/16-20000psi BX156</a:t>
            </a:r>
            <a:endParaRPr lang="zh-CN" altLang="zh-CN" sz="1800" kern="100" dirty="0">
              <a:solidFill>
                <a:srgbClr val="00206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1800" kern="100" dirty="0">
                <a:solidFill>
                  <a:srgbClr val="00206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制造标准：</a:t>
            </a:r>
            <a:r>
              <a:rPr lang="en-US" altLang="zh-CN" sz="1800" kern="100" dirty="0">
                <a:solidFill>
                  <a:srgbClr val="00206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API 6A</a:t>
            </a:r>
            <a:endParaRPr lang="zh-CN" altLang="zh-CN" sz="1800" kern="100" dirty="0">
              <a:solidFill>
                <a:srgbClr val="00206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z="1800" b="1" kern="100" dirty="0">
              <a:solidFill>
                <a:srgbClr val="002060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800" b="1" kern="100" dirty="0">
                <a:solidFill>
                  <a:srgbClr val="00206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适用工况：</a:t>
            </a:r>
            <a:endParaRPr lang="en-US" altLang="zh-CN" sz="1800" b="1" kern="100" dirty="0">
              <a:solidFill>
                <a:srgbClr val="002060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1800" dirty="0">
                <a:solidFill>
                  <a:srgbClr val="002060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适用于</a:t>
            </a:r>
            <a:r>
              <a:rPr lang="zh-CN" altLang="en-US" sz="1800" dirty="0">
                <a:solidFill>
                  <a:srgbClr val="002060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平台井压裂施工作业大通径管汇流体控制</a:t>
            </a:r>
            <a:endParaRPr lang="zh-CN" altLang="en-US" sz="1800" b="1" kern="100" dirty="0">
              <a:solidFill>
                <a:srgbClr val="002060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856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8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C26F0C2-4C3D-6A7C-6C85-12DB72198AC1}"/>
              </a:ext>
            </a:extLst>
          </p:cNvPr>
          <p:cNvSpPr txBox="1">
            <a:spLocks/>
          </p:cNvSpPr>
          <p:nvPr/>
        </p:nvSpPr>
        <p:spPr>
          <a:xfrm>
            <a:off x="191344" y="1268760"/>
            <a:ext cx="5256584" cy="432048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altLang="zh-CN" sz="1800" dirty="0">
                <a:solidFill>
                  <a:srgbClr val="00206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zh-CN" altLang="zh-CN" sz="2400" dirty="0">
                <a:solidFill>
                  <a:srgbClr val="00206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近年来随着</a:t>
            </a:r>
            <a:r>
              <a:rPr lang="zh-CN" altLang="en-US" sz="2400" dirty="0">
                <a:solidFill>
                  <a:srgbClr val="00206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国内非常规油气开发的飞速发展</a:t>
            </a:r>
            <a:r>
              <a:rPr lang="zh-CN" altLang="zh-CN" sz="2400" dirty="0">
                <a:solidFill>
                  <a:srgbClr val="00206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，页岩气开发的规模逐渐扩大，压裂作业管汇入井的方式开始由小通径、多通道的模式转变为</a:t>
            </a:r>
            <a:r>
              <a:rPr lang="zh-CN" altLang="zh-CN" sz="2800" b="1" dirty="0">
                <a:solidFill>
                  <a:srgbClr val="00206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大通径、单通道的入井模式。</a:t>
            </a:r>
            <a:endParaRPr lang="en-US" altLang="zh-CN" sz="2400" b="1" dirty="0">
              <a:solidFill>
                <a:srgbClr val="002060"/>
              </a:solidFill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DF4CBF7-D5A5-A34B-33B4-3B332769C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952" y="1466782"/>
            <a:ext cx="6459746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48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8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C26F0C2-4C3D-6A7C-6C85-12DB72198AC1}"/>
              </a:ext>
            </a:extLst>
          </p:cNvPr>
          <p:cNvSpPr txBox="1">
            <a:spLocks/>
          </p:cNvSpPr>
          <p:nvPr/>
        </p:nvSpPr>
        <p:spPr>
          <a:xfrm>
            <a:off x="119335" y="4581128"/>
            <a:ext cx="11953328" cy="250227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altLang="zh-CN" sz="2400" dirty="0">
                <a:solidFill>
                  <a:srgbClr val="00206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zh-CN" sz="2400" dirty="0">
                <a:solidFill>
                  <a:srgbClr val="00206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目前分流管汇</a:t>
            </a:r>
            <a:r>
              <a:rPr lang="zh-CN" altLang="en-US" sz="2400" dirty="0">
                <a:solidFill>
                  <a:srgbClr val="00206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一般</a:t>
            </a:r>
            <a:r>
              <a:rPr lang="zh-CN" altLang="zh-CN" sz="2400" dirty="0">
                <a:solidFill>
                  <a:srgbClr val="00206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采用井口闸板阀，控制分路启闭。而在大排量压裂作业下，闸板阀存在着</a:t>
            </a:r>
            <a:r>
              <a:rPr lang="zh-CN" altLang="zh-CN" sz="2800" b="1" dirty="0">
                <a:solidFill>
                  <a:srgbClr val="00206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体积大、成本高、易沉砂、维</a:t>
            </a:r>
            <a:r>
              <a:rPr lang="zh-CN" altLang="en-US" sz="2800" b="1" dirty="0">
                <a:solidFill>
                  <a:srgbClr val="00206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保</a:t>
            </a:r>
            <a:r>
              <a:rPr lang="zh-CN" altLang="zh-CN" sz="2800" b="1" dirty="0">
                <a:solidFill>
                  <a:srgbClr val="00206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频</a:t>
            </a:r>
            <a:r>
              <a:rPr lang="zh-CN" altLang="en-US" sz="2800" b="1" dirty="0">
                <a:solidFill>
                  <a:srgbClr val="00206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次高、</a:t>
            </a:r>
            <a:r>
              <a:rPr lang="zh-CN" altLang="zh-CN" sz="2800" b="1" dirty="0">
                <a:solidFill>
                  <a:srgbClr val="00206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成本高</a:t>
            </a:r>
            <a:r>
              <a:rPr lang="zh-CN" altLang="zh-CN" sz="2400" dirty="0">
                <a:solidFill>
                  <a:srgbClr val="00206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等问题</a:t>
            </a:r>
            <a:r>
              <a:rPr lang="zh-CN" altLang="en-US" sz="2400" dirty="0">
                <a:solidFill>
                  <a:srgbClr val="00206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。且存在</a:t>
            </a:r>
            <a:r>
              <a:rPr lang="zh-CN" altLang="zh-CN" sz="2400" dirty="0">
                <a:solidFill>
                  <a:srgbClr val="00206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冲砂不及时</a:t>
            </a:r>
            <a:r>
              <a:rPr lang="zh-CN" altLang="en-US" sz="2400" dirty="0">
                <a:solidFill>
                  <a:srgbClr val="00206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可能会</a:t>
            </a:r>
            <a:r>
              <a:rPr lang="zh-CN" altLang="zh-CN" sz="2400" dirty="0">
                <a:solidFill>
                  <a:srgbClr val="00206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导致阀门无法关闭的</a:t>
            </a:r>
            <a:r>
              <a:rPr lang="zh-CN" altLang="en-US" sz="2400" dirty="0">
                <a:solidFill>
                  <a:srgbClr val="00206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zh-CN" altLang="zh-CN" sz="2400" dirty="0">
                <a:solidFill>
                  <a:srgbClr val="00206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风险。</a:t>
            </a:r>
            <a:endParaRPr lang="zh-CN" altLang="en-US" sz="2400" dirty="0">
              <a:solidFill>
                <a:srgbClr val="002060"/>
              </a:solidFill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378DFD3-E6C4-1ABA-9424-6D1EB514F2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" r="5995" b="19774"/>
          <a:stretch/>
        </p:blipFill>
        <p:spPr>
          <a:xfrm>
            <a:off x="2207568" y="764704"/>
            <a:ext cx="8239055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44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8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5041689-7C8C-90FA-7A30-321ACB856E63}"/>
              </a:ext>
            </a:extLst>
          </p:cNvPr>
          <p:cNvSpPr txBox="1">
            <a:spLocks/>
          </p:cNvSpPr>
          <p:nvPr/>
        </p:nvSpPr>
        <p:spPr>
          <a:xfrm>
            <a:off x="407368" y="1304764"/>
            <a:ext cx="5400600" cy="424847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altLang="zh-CN" sz="2400" dirty="0">
                <a:solidFill>
                  <a:srgbClr val="00206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en-US" sz="2400" dirty="0">
                <a:solidFill>
                  <a:srgbClr val="00206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为了解决此类问题，</a:t>
            </a:r>
            <a:r>
              <a:rPr lang="en-US" altLang="zh-CN" sz="2400" dirty="0">
                <a:solidFill>
                  <a:srgbClr val="00206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SLET</a:t>
            </a:r>
            <a:r>
              <a:rPr lang="zh-CN" altLang="zh-CN" sz="2400" dirty="0">
                <a:solidFill>
                  <a:srgbClr val="00206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利用旋塞阀的结构特点，通过自主研发</a:t>
            </a:r>
            <a:r>
              <a:rPr lang="zh-CN" altLang="en-US" sz="2400" dirty="0">
                <a:solidFill>
                  <a:srgbClr val="00206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，设计制造</a:t>
            </a:r>
            <a:r>
              <a:rPr lang="en-US" altLang="zh-CN" sz="2400" dirty="0">
                <a:solidFill>
                  <a:srgbClr val="002060"/>
                </a:solidFill>
                <a:latin typeface="+mn-ea"/>
                <a:ea typeface="+mn-ea"/>
                <a:cs typeface="Times New Roman" panose="02020603050405020304" pitchFamily="18" charset="0"/>
              </a:rPr>
              <a:t>7 1/16-20000psi</a:t>
            </a:r>
            <a:r>
              <a:rPr lang="zh-CN" altLang="zh-CN" sz="2400" dirty="0">
                <a:solidFill>
                  <a:srgbClr val="00206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大通径旋塞阀，用于替代分流管汇闸板阀，解决大通径地面管阀组</a:t>
            </a:r>
            <a:r>
              <a:rPr lang="zh-CN" altLang="en-US" sz="2400" dirty="0">
                <a:solidFill>
                  <a:srgbClr val="00206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流体</a:t>
            </a:r>
            <a:r>
              <a:rPr lang="zh-CN" altLang="zh-CN" sz="2400" dirty="0">
                <a:solidFill>
                  <a:srgbClr val="00206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控制问题。</a:t>
            </a:r>
            <a:endParaRPr lang="zh-CN" altLang="en-US" sz="2400" dirty="0">
              <a:solidFill>
                <a:srgbClr val="002060"/>
              </a:solidFill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28EDF65-220C-20B7-4B97-80AAB060F9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534" b="94297" l="21882" r="88502">
                        <a14:foregroundMark x1="56934" y1="87452" x2="66202" y2="85805"/>
                        <a14:foregroundMark x1="66202" y1="85805" x2="74077" y2="86565"/>
                        <a14:foregroundMark x1="74077" y1="86565" x2="68780" y2="94297"/>
                        <a14:foregroundMark x1="68780" y1="94297" x2="57561" y2="88847"/>
                        <a14:foregroundMark x1="56934" y1="88593" x2="60627" y2="90875"/>
                        <a14:foregroundMark x1="74216" y1="91255" x2="76516" y2="83143"/>
                        <a14:foregroundMark x1="74007" y1="92269" x2="75749" y2="90494"/>
                        <a14:foregroundMark x1="75749" y1="89861" x2="76167" y2="89480"/>
                        <a14:foregroundMark x1="76725" y1="80101" x2="76376" y2="79975"/>
                        <a14:foregroundMark x1="86202" y1="68441" x2="81115" y2="75032"/>
                        <a14:foregroundMark x1="81115" y1="75032" x2="84321" y2="68695"/>
                        <a14:foregroundMark x1="84948" y1="67934" x2="88502" y2="76172"/>
                        <a14:foregroundMark x1="88502" y1="76172" x2="85714" y2="69455"/>
                        <a14:foregroundMark x1="82369" y1="64512" x2="81742" y2="64259"/>
                        <a14:foregroundMark x1="48432" y1="16223" x2="54495" y2="15970"/>
                        <a14:foregroundMark x1="54495" y1="15970" x2="49617" y2="11534"/>
                        <a14:foregroundMark x1="49617" y1="11534" x2="48780" y2="15843"/>
                        <a14:foregroundMark x1="28641" y1="49430" x2="22160" y2="54626"/>
                        <a14:foregroundMark x1="22160" y1="54626" x2="24739" y2="63625"/>
                        <a14:foregroundMark x1="24739" y1="63625" x2="29338" y2="57541"/>
                        <a14:foregroundMark x1="29338" y1="57541" x2="28641" y2="49683"/>
                        <a14:foregroundMark x1="22021" y1="54246" x2="21882" y2="60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43" t="7032" r="9745" b="3810"/>
          <a:stretch/>
        </p:blipFill>
        <p:spPr>
          <a:xfrm>
            <a:off x="6073685" y="1556792"/>
            <a:ext cx="5937625" cy="424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321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44D97185-FA9A-5DC6-3277-CD811162B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952" y="1052736"/>
            <a:ext cx="5355737" cy="5142077"/>
          </a:xfrm>
          <a:prstGeom prst="rect">
            <a:avLst/>
          </a:prstGeom>
        </p:spPr>
      </p:pic>
      <p:sp>
        <p:nvSpPr>
          <p:cNvPr id="9" name="灯片编号占位符 8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altLang="zh-CN" dirty="0"/>
              <a:t>12</a:t>
            </a:r>
            <a:endParaRPr lang="zh-CN" altLang="en-US" dirty="0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B3BDF221-9B2A-127D-2FDC-FC2AEE7C248C}"/>
              </a:ext>
            </a:extLst>
          </p:cNvPr>
          <p:cNvSpPr txBox="1">
            <a:spLocks/>
          </p:cNvSpPr>
          <p:nvPr/>
        </p:nvSpPr>
        <p:spPr>
          <a:xfrm>
            <a:off x="335360" y="908720"/>
            <a:ext cx="5400600" cy="194421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zh-CN" altLang="en-US" sz="2400" b="1" dirty="0">
                <a:solidFill>
                  <a:srgbClr val="00206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技术特点：</a:t>
            </a:r>
            <a:endParaRPr lang="en-US" altLang="zh-CN" sz="2400" b="1" dirty="0">
              <a:solidFill>
                <a:srgbClr val="002060"/>
              </a:solidFill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b="1" dirty="0">
                <a:solidFill>
                  <a:srgbClr val="002060"/>
                </a:solidFill>
                <a:latin typeface="+mn-ea"/>
                <a:ea typeface="+mn-ea"/>
                <a:cs typeface="Times New Roman" panose="02020603050405020304" pitchFamily="18" charset="0"/>
              </a:rPr>
              <a:t>1.</a:t>
            </a:r>
            <a:r>
              <a:rPr lang="zh-CN" altLang="zh-CN" sz="2400" b="1" dirty="0">
                <a:solidFill>
                  <a:srgbClr val="00206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结构简单，检修方便。仅需打开底部阀盖，即可进行检修。</a:t>
            </a:r>
            <a:endParaRPr lang="zh-CN" altLang="en-US" sz="2400" b="1" dirty="0">
              <a:solidFill>
                <a:srgbClr val="002060"/>
              </a:solidFill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781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60E0C00-C4CC-A256-1EE9-8AE559025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8" y="924627"/>
            <a:ext cx="2903472" cy="5761219"/>
          </a:xfrm>
          <a:prstGeom prst="rect">
            <a:avLst/>
          </a:prstGeom>
        </p:spPr>
      </p:pic>
      <p:sp>
        <p:nvSpPr>
          <p:cNvPr id="9" name="灯片编号占位符 8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altLang="zh-CN" dirty="0"/>
              <a:t>12</a:t>
            </a:r>
            <a:endParaRPr lang="zh-CN" altLang="en-US" dirty="0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B3BDF221-9B2A-127D-2FDC-FC2AEE7C248C}"/>
              </a:ext>
            </a:extLst>
          </p:cNvPr>
          <p:cNvSpPr txBox="1">
            <a:spLocks/>
          </p:cNvSpPr>
          <p:nvPr/>
        </p:nvSpPr>
        <p:spPr>
          <a:xfrm>
            <a:off x="4151784" y="1124744"/>
            <a:ext cx="7776864" cy="280831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zh-CN" altLang="en-US" sz="2400" b="1" dirty="0">
                <a:solidFill>
                  <a:srgbClr val="00206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技术特点：</a:t>
            </a:r>
            <a:endParaRPr lang="en-US" altLang="zh-CN" sz="2400" b="1" dirty="0">
              <a:solidFill>
                <a:srgbClr val="002060"/>
              </a:solidFill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b="1" dirty="0">
                <a:solidFill>
                  <a:srgbClr val="002060"/>
                </a:solidFill>
                <a:latin typeface="+mn-ea"/>
                <a:ea typeface="+mn-ea"/>
                <a:cs typeface="Times New Roman" panose="02020603050405020304" pitchFamily="18" charset="0"/>
              </a:rPr>
              <a:t>2.</a:t>
            </a:r>
            <a:r>
              <a:rPr lang="zh-CN" altLang="zh-CN" sz="2400" b="1" dirty="0">
                <a:solidFill>
                  <a:srgbClr val="00206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无沉砂问题。由于其</a:t>
            </a:r>
            <a:r>
              <a:rPr lang="zh-CN" altLang="en-US" sz="2400" b="1" dirty="0">
                <a:solidFill>
                  <a:srgbClr val="00206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通道</a:t>
            </a:r>
            <a:r>
              <a:rPr lang="zh-CN" altLang="zh-CN" sz="2400" b="1" dirty="0">
                <a:solidFill>
                  <a:srgbClr val="00206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结构特点，使用过程中不会产生大量沉砂问题而导致阀门无法关闭的情况。</a:t>
            </a:r>
            <a:endParaRPr lang="zh-CN" altLang="en-US" sz="2400" b="1" dirty="0">
              <a:solidFill>
                <a:srgbClr val="002060"/>
              </a:solidFill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477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8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altLang="zh-CN" dirty="0"/>
              <a:t>12</a:t>
            </a:r>
            <a:endParaRPr lang="zh-CN" altLang="en-US" dirty="0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B3BDF221-9B2A-127D-2FDC-FC2AEE7C248C}"/>
              </a:ext>
            </a:extLst>
          </p:cNvPr>
          <p:cNvSpPr txBox="1">
            <a:spLocks/>
          </p:cNvSpPr>
          <p:nvPr/>
        </p:nvSpPr>
        <p:spPr>
          <a:xfrm>
            <a:off x="335360" y="2286818"/>
            <a:ext cx="5400600" cy="228436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zh-CN" altLang="en-US" sz="2400" b="1" dirty="0">
                <a:solidFill>
                  <a:srgbClr val="00206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技术特点：</a:t>
            </a:r>
            <a:endParaRPr lang="en-US" altLang="zh-CN" sz="2400" b="1" dirty="0">
              <a:solidFill>
                <a:srgbClr val="002060"/>
              </a:solidFill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b="1" dirty="0">
                <a:solidFill>
                  <a:srgbClr val="002060"/>
                </a:solidFill>
                <a:latin typeface="+mn-ea"/>
                <a:ea typeface="+mn-ea"/>
                <a:cs typeface="Times New Roman" panose="02020603050405020304" pitchFamily="18" charset="0"/>
              </a:rPr>
              <a:t>3.</a:t>
            </a:r>
            <a:r>
              <a:rPr lang="zh-CN" altLang="zh-CN" sz="2400" b="1" dirty="0">
                <a:solidFill>
                  <a:srgbClr val="00206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使用成本低。使用过程中不需大量注脂，仅需注少量密封脂，使用成本大幅度降低</a:t>
            </a:r>
            <a:r>
              <a:rPr lang="zh-CN" altLang="en-US" sz="2400" b="1" dirty="0">
                <a:solidFill>
                  <a:srgbClr val="00206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400" b="1" dirty="0">
              <a:solidFill>
                <a:srgbClr val="002060"/>
              </a:solidFill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A32FB23-EBE7-ABA4-67C7-D7A761C7A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024" y="837333"/>
            <a:ext cx="4916497" cy="518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470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7862E1C-925C-086C-0F07-6E713D4BB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325" y="3052845"/>
            <a:ext cx="6601475" cy="3486067"/>
          </a:xfrm>
          <a:prstGeom prst="rect">
            <a:avLst/>
          </a:prstGeom>
        </p:spPr>
      </p:pic>
      <p:sp>
        <p:nvSpPr>
          <p:cNvPr id="9" name="灯片编号占位符 8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altLang="zh-CN" dirty="0"/>
              <a:t>12</a:t>
            </a:r>
            <a:endParaRPr lang="zh-CN" altLang="en-US" dirty="0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B3BDF221-9B2A-127D-2FDC-FC2AEE7C248C}"/>
              </a:ext>
            </a:extLst>
          </p:cNvPr>
          <p:cNvSpPr txBox="1">
            <a:spLocks/>
          </p:cNvSpPr>
          <p:nvPr/>
        </p:nvSpPr>
        <p:spPr>
          <a:xfrm>
            <a:off x="261120" y="692696"/>
            <a:ext cx="9721080" cy="352839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zh-CN" altLang="en-US" sz="2400" b="1" dirty="0">
                <a:solidFill>
                  <a:srgbClr val="00206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技术特点：</a:t>
            </a:r>
            <a:endParaRPr lang="en-US" altLang="zh-CN" sz="2400" b="1" dirty="0">
              <a:solidFill>
                <a:srgbClr val="002060"/>
              </a:solidFill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b="1" dirty="0">
                <a:solidFill>
                  <a:srgbClr val="002060"/>
                </a:solidFill>
                <a:latin typeface="+mn-ea"/>
                <a:ea typeface="+mn-ea"/>
                <a:cs typeface="Times New Roman" panose="02020603050405020304" pitchFamily="18" charset="0"/>
              </a:rPr>
              <a:t>4.</a:t>
            </a:r>
            <a:r>
              <a:rPr lang="zh-CN" altLang="zh-CN" sz="2400" b="1" dirty="0">
                <a:solidFill>
                  <a:srgbClr val="00206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该阀配套有</a:t>
            </a:r>
            <a:r>
              <a:rPr lang="en-US" altLang="zh-CN" sz="2400" b="1" dirty="0">
                <a:solidFill>
                  <a:srgbClr val="002060"/>
                </a:solidFill>
                <a:latin typeface="+mn-ea"/>
                <a:ea typeface="+mn-ea"/>
                <a:cs typeface="Times New Roman" panose="02020603050405020304" pitchFamily="18" charset="0"/>
              </a:rPr>
              <a:t>SLET DST32000</a:t>
            </a:r>
            <a:r>
              <a:rPr lang="zh-CN" altLang="zh-CN" sz="2400" b="1" dirty="0">
                <a:solidFill>
                  <a:srgbClr val="00206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液动执行器，可通过液压站实现远程控制阀门启闭。</a:t>
            </a:r>
            <a:endParaRPr lang="en-US" altLang="zh-CN" sz="2400" b="1" dirty="0">
              <a:solidFill>
                <a:srgbClr val="002060"/>
              </a:solidFill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b="1" dirty="0">
                <a:solidFill>
                  <a:srgbClr val="002060"/>
                </a:solidFill>
                <a:latin typeface="+mn-ea"/>
                <a:ea typeface="+mn-ea"/>
                <a:cs typeface="Times New Roman" panose="02020603050405020304" pitchFamily="18" charset="0"/>
              </a:rPr>
              <a:t>   DST32000</a:t>
            </a:r>
            <a:r>
              <a:rPr lang="zh-CN" altLang="zh-CN" sz="2400" b="1" dirty="0">
                <a:solidFill>
                  <a:srgbClr val="00206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液动执行器</a:t>
            </a:r>
            <a:r>
              <a:rPr lang="zh-CN" altLang="en-US" sz="2400" b="1" dirty="0">
                <a:solidFill>
                  <a:srgbClr val="00206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可</a:t>
            </a:r>
            <a:r>
              <a:rPr lang="zh-CN" altLang="zh-CN" sz="2400" b="1" dirty="0">
                <a:solidFill>
                  <a:srgbClr val="00206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集成手动泵，在液压站或电控系统失效的情况下，实现人工启闭阀门，降低施工风险。</a:t>
            </a:r>
            <a:endParaRPr lang="en-US" altLang="zh-CN" sz="2400" b="1" dirty="0">
              <a:solidFill>
                <a:srgbClr val="002060"/>
              </a:solidFill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450045"/>
      </p:ext>
    </p:extLst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4066</TotalTime>
  <Words>459</Words>
  <Application>Microsoft Office PowerPoint</Application>
  <PresentationFormat>宽屏</PresentationFormat>
  <Paragraphs>55</Paragraphs>
  <Slides>11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等线</vt:lpstr>
      <vt:lpstr>微软雅黑</vt:lpstr>
      <vt:lpstr>Arial</vt:lpstr>
      <vt:lpstr>Arial Black</vt:lpstr>
      <vt:lpstr>Calibri</vt:lpstr>
      <vt:lpstr>Calibri Light</vt:lpstr>
      <vt:lpstr>自定义设计方案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FMC WQ2700型压裂泵简介</dc:title>
  <dc:creator>尹作鹏</dc:creator>
  <cp:lastModifiedBy>Sven Yin</cp:lastModifiedBy>
  <cp:revision>573</cp:revision>
  <dcterms:created xsi:type="dcterms:W3CDTF">2015-01-17T06:47:43Z</dcterms:created>
  <dcterms:modified xsi:type="dcterms:W3CDTF">2024-03-12T02:35:01Z</dcterms:modified>
</cp:coreProperties>
</file>